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90" r:id="rId5"/>
    <p:sldId id="277" r:id="rId6"/>
    <p:sldId id="278" r:id="rId7"/>
    <p:sldId id="292" r:id="rId8"/>
    <p:sldId id="280" r:id="rId9"/>
    <p:sldId id="281" r:id="rId10"/>
    <p:sldId id="294" r:id="rId11"/>
    <p:sldId id="283" r:id="rId12"/>
    <p:sldId id="284" r:id="rId13"/>
    <p:sldId id="296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Умерени стил 2 – Наглашавање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2D649-8A53-4958-A43F-1AE0CB47D7A5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FEA5-5EDB-443F-A2B0-2E31C0456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FEA5-5EDB-443F-A2B0-2E31C04562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FEA5-5EDB-443F-A2B0-2E31C04562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слов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17" name="Поднаслов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CD30-EF87-4625-B314-965018BF12F0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Чувар места за подножје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Чувар места за број слај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C6AC-E132-45A6-9396-541B3B874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E370-03B7-4E83-880B-AB6A542ACCFA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32BA-43BC-409C-9862-F2F943759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A8AB-9F0B-4BBE-923F-DB551389E51F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A3E9-35FD-4AB7-B253-36FC028B7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5697-2050-4020-AD59-2F2836E748B5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EEEE-B72F-4383-AF88-ED01BA79E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7AD3-6BD1-4EA8-905C-9B17D5A67716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1606-3204-4AAD-A3EB-CEF4CADB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C7D1-6076-483E-AB37-EF81015E3BEC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2D4E-09FC-4330-A41B-E2A55A76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7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B823-E337-4506-866A-58B48F6AC821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8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513F-1CD0-4C77-A6E9-807A4B7CA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0710-502B-4341-B898-1246D9B18FC1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4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D02D-B09B-4AC9-97D2-C109BC35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BF3D-7125-4F65-AB44-8DEE5A01A129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3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89EF-41F2-4FF5-9FAF-56EECF972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93F8-7DE9-4363-B307-5831F7AD92A1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Чувар места за подножје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Чувар места за број слај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790A-F1C5-419F-81B9-1E598860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угаоник са одсеченим и једним заобљени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авоугли троугао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Слободни облик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Слободни облик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r-Cyrl-CS" noProof="0" smtClean="0"/>
              <a:t>Кликните на икону да бисте додали слику</a:t>
            </a:r>
            <a:endParaRPr lang="en-US" noProof="0" dirty="0"/>
          </a:p>
        </p:txBody>
      </p:sp>
      <p:sp>
        <p:nvSpPr>
          <p:cNvPr id="9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51A3-AF9E-400A-B3E3-E2FB10E1DBFC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10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Чувар места за број слај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A583-B1C0-4AB6-B65D-924A3A5B3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лободни облик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Слободни облик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Чувар места за наслов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Кликните и уредите наслов мастерa</a:t>
            </a:r>
            <a:endParaRPr lang="en-US" smtClean="0"/>
          </a:p>
        </p:txBody>
      </p:sp>
      <p:sp>
        <p:nvSpPr>
          <p:cNvPr id="2053" name="Чувар места за 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smtClean="0"/>
          </a:p>
        </p:txBody>
      </p:sp>
      <p:sp>
        <p:nvSpPr>
          <p:cNvPr id="10" name="Чувар места за датум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FF23F-10F4-4B6A-B9BE-63130D8EE29D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22" name="Чувар места за подножје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Чувар места за број слај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462B6-A859-4FEE-9A2F-F6A274C53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Гру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лободни облик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Слободни облик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66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7" r:id="rId9"/>
    <p:sldLayoutId id="2147483763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oleObject" Target="../embeddings/Microsoft_Office_Word_97_-_2003_Document1.doc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3070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ПРЕПОРУКЕ НА ОСНОВУ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ЗАПАЖАЊА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ru-RU" dirty="0" smtClean="0"/>
              <a:t>СА </a:t>
            </a:r>
            <a:r>
              <a:rPr lang="ru-RU" dirty="0"/>
              <a:t>ИЗВРШЕНИХ УВИДА У РАД </a:t>
            </a:r>
            <a:r>
              <a:rPr lang="ru-RU" dirty="0" smtClean="0"/>
              <a:t>НАСТАВНИКА </a:t>
            </a:r>
            <a:r>
              <a:rPr lang="ru-RU" dirty="0"/>
              <a:t>ЗА УНАПРЕЂЕЊЕ НАСТАВНОГ ПРОЦЕСА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7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ОЦЈЕЊИВАЊА УЧЕНИКА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34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ПОТПУНОСТИ ПОШТОВАТИ МЕТОДИЧКА, МЕТОДОЛОШКА И ДОКИМОЛОШКА ПРАВИЛА</a:t>
                      </a:r>
                      <a:r>
                        <a:rPr lang="sr-Cyrl-RS" sz="20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приликом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усменог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писменог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провјеравања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постигнућа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а: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приликом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израде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исправљања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ученичких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радова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унапријед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утврдити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јасне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бодовне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скале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критерије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ЗОТ-а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објективније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процијенио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ниво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оставрености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образовних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исхода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тиме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ниво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ученичког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постигнућа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приликом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писмених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постигнућа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задатке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јасно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прецизно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смислено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)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недвосмислено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формулисати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складу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узрастом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задатке формулисати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тако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различитих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нивоа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типова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сложености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којима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поред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репродуктивног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провјерава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ниво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виших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когнитивних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способности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разумијевање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примјене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синтеза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евалуација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сваки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задатак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ученичким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радовима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стоји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број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освојених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бодова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приликом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прегледања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писаних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писмених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вјежби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примјењивати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корективне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знакове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неопходно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стимулативно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у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функцији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напредовања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примјењивати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описно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образложење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функцији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повратне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информације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мотивационо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стимулативно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дјелује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даље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учење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напредовање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5"/>
          <a:ext cx="9144000" cy="693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0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ОЦЈЕЊИВАЊА УЧЕНИКА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ЗАКЉУЧАК </a:t>
                      </a:r>
                      <a:endParaRPr lang="en-US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04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B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Неопходно је да </a:t>
                      </a:r>
                      <a:r>
                        <a:rPr lang="sr-Cyrl-BA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наставници у складу са наставним садржајима и дефинисаним исходима у НПП</a:t>
                      </a:r>
                      <a:r>
                        <a:rPr lang="sr-Cyrl-C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sr-Cyrl-BA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самостално или тимски, на стручном активу</a:t>
                      </a:r>
                      <a:r>
                        <a:rPr lang="sr-Cyrl-C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sr-Cyrl-BA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израђују задатке објективног типа </a:t>
                      </a:r>
                      <a:r>
                        <a:rPr lang="sr-Cyrl-C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дефинишу јасне критерије</a:t>
                      </a: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B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 би </a:t>
                      </a:r>
                      <a:r>
                        <a:rPr lang="sr-Cyrl-BA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добили што релевантније показатеље остварености образовних исхода </a:t>
                      </a:r>
                      <a:r>
                        <a:rPr lang="sr-Cyrl-B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као и нивоа постигнућа ученика.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39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Добијени резултати</a:t>
                      </a:r>
                      <a:r>
                        <a:rPr lang="sr-Cyrl-BA" sz="20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приликом провјере постигнућа ученика и остварености образовних исхода треба да се </a:t>
                      </a:r>
                      <a:r>
                        <a:rPr lang="sr-Cyrl-BA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анализирају и посматрају са аспекта утврђивања мјера за унапређење наставног процес</a:t>
                      </a:r>
                      <a:r>
                        <a:rPr lang="en-US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sr-Cyrl-BA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581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Конкретније, да се </a:t>
                      </a:r>
                      <a:r>
                        <a:rPr lang="sr-Cyrl-B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утврде слабости које је неопходно отклонити и унаприједити како би се омогућило што боље усвајање знања, а тиме и напредовање ученика </a:t>
                      </a:r>
                      <a:r>
                        <a:rPr lang="sr-Cyrl-B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(нпр. уколико ученици нису разумјели и довољно савладали елементарна знања из одређеног предмета то ће имплицирати проблеме у даљем усвајању садржаја на вишим нивоима сложености како у том наставном предмету тако и у сродним наставним садржајима).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</a:tabLst>
                        <a:defRPr/>
                      </a:pPr>
                      <a:endParaRPr lang="en-US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"/>
          <a:ext cx="9144000" cy="551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1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СТРУЧНО УСАВРШАВАЊЕ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НАСТАВНИКА</a:t>
                      </a:r>
                      <a:endParaRPr lang="sr-Cyrl-RS" sz="2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0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Потребно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наставник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стручно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усавршава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, како кроз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проучавање стручне литетратуре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тако и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кроз активно присуство на савјетовањима, семинарима и обукама која су у организацији Министарства просвјете и културе, Републичког</a:t>
                      </a:r>
                      <a:r>
                        <a:rPr lang="ru-RU" sz="2400" b="1" baseline="0" dirty="0" smtClean="0">
                          <a:latin typeface="Times New Roman"/>
                          <a:ea typeface="Times New Roman"/>
                        </a:rPr>
                        <a:t> педагошког завода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и других релевнтних институција и организација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које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доприносе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оспособљавању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наставника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савремени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приступ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организације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реализације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наставног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процеса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sr-Cyrl-RS" sz="2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томе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посједује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уредну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документацију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.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72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Тема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индивидуално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стручно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усавршавање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вријеме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начин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њене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реализације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треба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</a:rPr>
                        <a:t>буде</a:t>
                      </a:r>
                      <a:r>
                        <a:rPr lang="sr-Cyrl-RS" sz="2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одабрана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адекватно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благовремено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би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иста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била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саставни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дио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2400" b="1" dirty="0" smtClean="0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рограма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стручног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усавршавања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наставника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2400" b="1" dirty="0" err="1" smtClean="0">
                          <a:latin typeface="Times New Roman"/>
                          <a:ea typeface="Times New Roman"/>
                        </a:rPr>
                        <a:t>школи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 .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86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64567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ВОЂЕЊЕ ЕВИДЕНЦИЈЕ И ПЕДАГОШКЕ </a:t>
                      </a:r>
                      <a:r>
                        <a:rPr lang="sr-Cyrl-C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ДОКУМЕНТАЦИЈЕ</a:t>
                      </a:r>
                      <a:endParaRPr lang="en-US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5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400" dirty="0" smtClean="0">
                          <a:latin typeface="Times New Roman"/>
                          <a:ea typeface="Times New Roman"/>
                        </a:rPr>
                        <a:t>Одјељењску књигу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2400" dirty="0" smtClean="0">
                          <a:latin typeface="Times New Roman"/>
                          <a:ea typeface="Times New Roman"/>
                        </a:rPr>
                        <a:t>и дневник вннаставних активности (годишњи програм рада) потребно  је водити у складу с упутством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sr-Cyrl-CS" sz="2400" dirty="0" smtClean="0">
                          <a:latin typeface="Times New Roman"/>
                          <a:ea typeface="Times New Roman"/>
                        </a:rPr>
                        <a:t>Грешке у вођењу одјељењске књиге, такође је потребно исправљати на прописан начин,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није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дозвољено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sr-Cyrl-RS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непрописно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кориговање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оцјена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endParaRPr lang="sr-Cyrl-RS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употреба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коректора</a:t>
                      </a:r>
                      <a:r>
                        <a:rPr lang="sr-Cyrl-R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суве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оловке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endParaRPr lang="sr-Cyrl-RS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уписивање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оцјена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сувом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оловком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црвеном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хемијском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Неправилно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евидентирање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оцјена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из писмене провјере знања  и практичног рада.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Прописно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континуирано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водити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дневник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ванаставних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активности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49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треба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имају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уредне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свеске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којих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јасно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дневни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домаћи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свеске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писмене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вјежбе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en-US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Остали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облици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писменог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провјеравања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знања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треба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буду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одвојеним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листовима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папира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који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након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анализе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чувају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просторијама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Наслов 1"/>
          <p:cNvSpPr>
            <a:spLocks noGrp="1"/>
          </p:cNvSpPr>
          <p:nvPr>
            <p:ph type="title"/>
          </p:nvPr>
        </p:nvSpPr>
        <p:spPr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</p:spPr>
        <p:txBody>
          <a:bodyPr/>
          <a:lstStyle/>
          <a:p>
            <a:pPr algn="ctr" eaLnBrk="1" hangingPunct="1"/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Огледни час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eaLnBrk="1" hangingPunct="1"/>
            <a:r>
              <a:rPr lang="sr-Cyrl-CS" dirty="0" smtClean="0"/>
              <a:t> </a:t>
            </a:r>
            <a:r>
              <a:rPr lang="sr-Cyrl-CS" sz="2400" dirty="0" smtClean="0">
                <a:latin typeface="Times New Roman" pitchFamily="18" charset="0"/>
              </a:rPr>
              <a:t>Који је </a:t>
            </a:r>
            <a:r>
              <a:rPr lang="sr-Cyrl-CS" sz="2400" b="1" u="sng" dirty="0" smtClean="0">
                <a:latin typeface="Times New Roman" pitchFamily="18" charset="0"/>
              </a:rPr>
              <a:t>циљ</a:t>
            </a:r>
            <a:r>
              <a:rPr lang="sr-Cyrl-CS" sz="2400" dirty="0" smtClean="0">
                <a:latin typeface="Times New Roman" pitchFamily="18" charset="0"/>
              </a:rPr>
              <a:t> Вашег огледног часа, тј. иновације и чему доприноси?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К</a:t>
            </a:r>
            <a:r>
              <a:rPr lang="sr-Cyrl-CS" sz="2400" dirty="0" smtClean="0">
                <a:latin typeface="Times New Roman" pitchFamily="18" charset="0"/>
              </a:rPr>
              <a:t>оји су </a:t>
            </a:r>
            <a:r>
              <a:rPr lang="sr-Cyrl-CS" sz="2400" b="1" dirty="0" smtClean="0">
                <a:latin typeface="Times New Roman" pitchFamily="18" charset="0"/>
              </a:rPr>
              <a:t>исходи </a:t>
            </a:r>
            <a:r>
              <a:rPr lang="sr-Cyrl-CS" sz="2400" dirty="0" smtClean="0">
                <a:latin typeface="Times New Roman" pitchFamily="18" charset="0"/>
              </a:rPr>
              <a:t>те иновације ?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sr-Cyrl-CS" sz="2400" dirty="0" smtClean="0">
                <a:latin typeface="Times New Roman" pitchFamily="18" charset="0"/>
              </a:rPr>
              <a:t>Шта Вас је </a:t>
            </a:r>
            <a:r>
              <a:rPr lang="sr-Cyrl-CS" sz="2400" b="1" u="sng" dirty="0" smtClean="0">
                <a:latin typeface="Times New Roman" pitchFamily="18" charset="0"/>
              </a:rPr>
              <a:t>мотивисало</a:t>
            </a:r>
            <a:r>
              <a:rPr lang="sr-Cyrl-CS" sz="2400" dirty="0" smtClean="0">
                <a:latin typeface="Times New Roman" pitchFamily="18" charset="0"/>
              </a:rPr>
              <a:t> за реализацију огледног часа као и за избор наведене иновације? 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sr-Cyrl-CS" sz="2400" dirty="0" smtClean="0">
                <a:latin typeface="Times New Roman" pitchFamily="18" charset="0"/>
              </a:rPr>
              <a:t>Ц</a:t>
            </a:r>
            <a:r>
              <a:rPr lang="sr-Latn-CS" sz="2400" dirty="0" smtClean="0">
                <a:latin typeface="Times New Roman" pitchFamily="18" charset="0"/>
              </a:rPr>
              <a:t>иљ огледног часа, иновација, мотивација, врста наставе, циљ часа, задаци, методе, облици, средстава као и сама артикулација часа треба јасно </a:t>
            </a:r>
            <a:r>
              <a:rPr lang="sr-Latn-CS" sz="2400" b="1" u="sng" dirty="0" smtClean="0">
                <a:latin typeface="Times New Roman" pitchFamily="18" charset="0"/>
              </a:rPr>
              <a:t>да осликавају да су у функцији остваривања исхода учења</a:t>
            </a:r>
            <a:r>
              <a:rPr lang="sr-Cyrl-CS" sz="2400" b="1" u="sng" dirty="0" smtClean="0">
                <a:latin typeface="Times New Roman" pitchFamily="18" charset="0"/>
              </a:rPr>
              <a:t> </a:t>
            </a:r>
            <a:r>
              <a:rPr lang="sr-Latn-CS" sz="2400" b="1" u="sng" dirty="0" smtClean="0">
                <a:latin typeface="Times New Roman" pitchFamily="18" charset="0"/>
              </a:rPr>
              <a:t>који су предвиђени НПP-ом.</a:t>
            </a:r>
            <a:endParaRPr lang="en-US" sz="2400" b="1" u="sng" dirty="0" smtClean="0">
              <a:latin typeface="Times New Roman" pitchFamily="18" charset="0"/>
            </a:endParaRPr>
          </a:p>
        </p:txBody>
      </p:sp>
      <p:sp>
        <p:nvSpPr>
          <p:cNvPr id="7" name="Правоугаони облачић заобљених углова 6"/>
          <p:cNvSpPr/>
          <p:nvPr/>
        </p:nvSpPr>
        <p:spPr>
          <a:xfrm>
            <a:off x="6248400" y="1524000"/>
            <a:ext cx="1752600" cy="457200"/>
          </a:xfrm>
          <a:prstGeom prst="wedgeRoundRectCallout">
            <a:avLst>
              <a:gd name="adj1" fmla="val -14362"/>
              <a:gd name="adj2" fmla="val -1190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dirty="0"/>
              <a:t>СЈ</a:t>
            </a:r>
            <a:endParaRPr lang="en-US" dirty="0"/>
          </a:p>
        </p:txBody>
      </p:sp>
      <p:sp>
        <p:nvSpPr>
          <p:cNvPr id="8" name="Правоугаони облачић заобљених углова 7"/>
          <p:cNvSpPr/>
          <p:nvPr/>
        </p:nvSpPr>
        <p:spPr>
          <a:xfrm>
            <a:off x="914400" y="1447800"/>
            <a:ext cx="1524000" cy="533400"/>
          </a:xfrm>
          <a:prstGeom prst="wedgeRoundRectCallout">
            <a:avLst>
              <a:gd name="adj1" fmla="val -5578"/>
              <a:gd name="adj2" fmla="val -105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dirty="0" smtClean="0"/>
              <a:t>ПП</a:t>
            </a:r>
            <a:endParaRPr lang="en-US" dirty="0"/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3886200" y="1066800"/>
          <a:ext cx="1219200" cy="714375"/>
        </p:xfrm>
        <a:graphic>
          <a:graphicData uri="http://schemas.openxmlformats.org/presentationml/2006/ole">
            <p:oleObj spid="_x0000_s1028" name="Acrobat Document" showAsIcon="1" r:id="rId3" imgW="914400" imgH="714240" progId="AcroExch.Document.11">
              <p:embed/>
            </p:oleObj>
          </a:graphicData>
        </a:graphic>
      </p:graphicFrame>
      <p:sp>
        <p:nvSpPr>
          <p:cNvPr id="1033" name="Правоугаони облачић заобљених углова 7"/>
          <p:cNvSpPr>
            <a:spLocks noChangeArrowheads="1"/>
          </p:cNvSpPr>
          <p:nvPr/>
        </p:nvSpPr>
        <p:spPr bwMode="auto">
          <a:xfrm>
            <a:off x="3886200" y="1447800"/>
            <a:ext cx="990600" cy="533400"/>
          </a:xfrm>
          <a:prstGeom prst="wedgeRoundRectCallout">
            <a:avLst>
              <a:gd name="adj1" fmla="val -12500"/>
              <a:gd name="adj2" fmla="val -105356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Cyrl-CS" sz="1000">
                <a:solidFill>
                  <a:srgbClr val="FFFFFF"/>
                </a:solidFill>
                <a:latin typeface="Constantia" pitchFamily="18" charset="0"/>
              </a:rPr>
              <a:t>УПУТСТВО</a:t>
            </a:r>
            <a:endParaRPr lang="en-US" sz="1000">
              <a:solidFill>
                <a:srgbClr val="FFFFFF"/>
              </a:solidFill>
              <a:latin typeface="Constantia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553200" y="1066800"/>
          <a:ext cx="914400" cy="771525"/>
        </p:xfrm>
        <a:graphic>
          <a:graphicData uri="http://schemas.openxmlformats.org/presentationml/2006/ole">
            <p:oleObj spid="_x0000_s1036" name="Document" showAsIcon="1" r:id="rId4" imgW="914400" imgH="771480" progId="Word.Document.8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43000" y="990600"/>
          <a:ext cx="914400" cy="771525"/>
        </p:xfrm>
        <a:graphic>
          <a:graphicData uri="http://schemas.openxmlformats.org/presentationml/2006/ole">
            <p:oleObj spid="_x0000_s1037" name="Document" showAsIcon="1" r:id="rId5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i="1" smtClean="0"/>
              <a:t>ЗАКЉУЧАК</a:t>
            </a:r>
          </a:p>
        </p:txBody>
      </p:sp>
      <p:sp>
        <p:nvSpPr>
          <p:cNvPr id="19459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sr-Cyrl-BA" smtClean="0">
                <a:latin typeface="Times New Roman" pitchFamily="18" charset="0"/>
                <a:cs typeface="Times New Roman" pitchFamily="18" charset="0"/>
              </a:rPr>
              <a:t>Наша је обавеза да обезбиједимо васпитање и </a:t>
            </a:r>
            <a:r>
              <a:rPr lang="sr-Cyrl-BA" b="1" u="sng" smtClean="0">
                <a:latin typeface="Times New Roman" pitchFamily="18" charset="0"/>
                <a:cs typeface="Times New Roman" pitchFamily="18" charset="0"/>
              </a:rPr>
              <a:t>образовање које ће допринијети  развоју индивидуалних способности ученика у складу са њиховим максималним могућностима,</a:t>
            </a:r>
            <a:r>
              <a:rPr lang="sr-Cyrl-BA" smtClean="0">
                <a:latin typeface="Times New Roman" pitchFamily="18" charset="0"/>
                <a:cs typeface="Times New Roman" pitchFamily="18" charset="0"/>
              </a:rPr>
              <a:t> и само на такав начин можемо очекивати да ћемо у будућности имати продуктивне грађане који доприносе не само свом већ и развоју друштвене заједнице.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Организација  и реализација </a:t>
            </a:r>
            <a:r>
              <a:rPr lang="sr-Latn-RS" sz="4000" b="1" dirty="0" smtClean="0"/>
              <a:t/>
            </a:r>
            <a:br>
              <a:rPr lang="sr-Latn-RS" sz="4000" b="1" dirty="0" smtClean="0"/>
            </a:br>
            <a:r>
              <a:rPr lang="ru-RU" sz="4000" b="1" dirty="0" smtClean="0"/>
              <a:t>васпитно - образовног рада наставника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171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sr-Cyrl-CS" dirty="0" smtClean="0"/>
              <a:t>	Непосредним у</a:t>
            </a:r>
            <a:r>
              <a:rPr lang="sr-Cyrl-BA" dirty="0" smtClean="0"/>
              <a:t>видом у</a:t>
            </a:r>
            <a:r>
              <a:rPr lang="sr-Cyrl-CS" dirty="0" smtClean="0"/>
              <a:t> организацију и реализацију наставног процеса</a:t>
            </a:r>
            <a:r>
              <a:rPr lang="en-US" dirty="0" smtClean="0"/>
              <a:t> </a:t>
            </a:r>
            <a:r>
              <a:rPr lang="sr-Cyrl-RS" dirty="0" smtClean="0"/>
              <a:t>код </a:t>
            </a:r>
            <a:r>
              <a:rPr lang="sr-Cyrl-CS" dirty="0" smtClean="0"/>
              <a:t> наставника  разредне наставе </a:t>
            </a:r>
            <a:r>
              <a:rPr lang="sr-Cyrl-BA" dirty="0" smtClean="0"/>
              <a:t>установљено је </a:t>
            </a:r>
            <a:r>
              <a:rPr lang="sr-Cyrl-CS" dirty="0" smtClean="0"/>
              <a:t>да је неопходно предложити </a:t>
            </a:r>
            <a:r>
              <a:rPr lang="sr-Cyrl-BA" dirty="0" smtClean="0"/>
              <a:t>сљедеће</a:t>
            </a:r>
            <a:r>
              <a:rPr lang="sr-Cyrl-CS" b="1" dirty="0" smtClean="0"/>
              <a:t> препоруке за унапређење васпитно-образовног рада</a:t>
            </a:r>
            <a:r>
              <a:rPr lang="sr-Cyrl-BA" b="1" dirty="0" smtClean="0"/>
              <a:t>: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аслов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en-US" sz="3200" b="1" dirty="0" smtClean="0"/>
              <a:t>НАСТАВНИХ САДРЖАЈА </a:t>
            </a:r>
            <a:r>
              <a:rPr lang="en-US" sz="4500" i="1" dirty="0" smtClean="0"/>
              <a:t/>
            </a:r>
            <a:br>
              <a:rPr lang="en-US" sz="4500" i="1" dirty="0" smtClean="0"/>
            </a:br>
            <a:endParaRPr lang="en-US" sz="45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57080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ПЛАНИРАЊЕ И ПРОГРАМИРАЊЕ </a:t>
                      </a:r>
                      <a:endParaRPr lang="sr-Cyrl-RS" sz="2400" b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134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Наставу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организовати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реализовати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складу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законским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подзаконским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актима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надлежног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министарства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15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Конструктивно</a:t>
                      </a:r>
                      <a:r>
                        <a:rPr lang="sr-Cyrl-R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учест</a:t>
                      </a:r>
                      <a:r>
                        <a:rPr lang="sr-Cyrl-R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вовати</a:t>
                      </a:r>
                      <a:r>
                        <a:rPr lang="sr-Cyrl-RS" sz="20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тимском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планирању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програмирању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наставних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садржаја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оквиру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Стручног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самостално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прилагођавају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специфичним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потребама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свог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одјељења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складу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реалним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стручним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процјенама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ГЛОБАЛНО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тематским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цјелинама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броју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часова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разврстан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мјесецима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endParaRPr lang="sr-Cyrl-RS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5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6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ОПЕРАТИВНО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планирање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програмирање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наставних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садржаја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функционално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у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складу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потребама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конкретног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одјељења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аслов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en-US" sz="3200" b="1" dirty="0" smtClean="0"/>
              <a:t>НАСТАВНИХ САДРЖАЈА </a:t>
            </a:r>
            <a:r>
              <a:rPr lang="en-US" sz="4500" i="1" dirty="0" smtClean="0"/>
              <a:t/>
            </a:r>
            <a:br>
              <a:rPr lang="en-US" sz="4500" i="1" dirty="0" smtClean="0"/>
            </a:br>
            <a:endParaRPr lang="en-US" sz="45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8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76859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ПЛАНИРАЊЕ И ПРОГРАМИРАЊЕ </a:t>
                      </a:r>
                      <a:endParaRPr lang="sr-Cyrl-RS" sz="2400" b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95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Благовремено </a:t>
                      </a:r>
                      <a:r>
                        <a:rPr lang="sr-Cyrl-C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планирати и програмирати годишњи програм рада вннаставних активности</a:t>
                      </a: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59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Функционално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оперативно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планирати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програмирати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садржаје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васпитни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рада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одјељенском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заједницом</a:t>
                      </a:r>
                      <a:r>
                        <a:rPr lang="sr-Cyrl-R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допунску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додатну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наставу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секциј</a:t>
                      </a:r>
                      <a:r>
                        <a:rPr lang="sr-Cyrl-R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en-US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en-US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9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Евидентирати</a:t>
                      </a:r>
                      <a:r>
                        <a:rPr lang="sr-Cyrl-R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образложити евентуална одступања од оперативног, или </a:t>
                      </a:r>
                      <a:r>
                        <a:rPr lang="sr-Cyrl-R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глобалног </a:t>
                      </a:r>
                      <a:r>
                        <a:rPr lang="sr-Cyrl-R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плана у реализацији наставног садржаја.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en-US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5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1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складу са специфичним </a:t>
                      </a: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условима рада </a:t>
                      </a: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комбинованом одјељењу, организовати распоред часова а тиме и наставу на начин да осигурава </a:t>
                      </a:r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три</a:t>
                      </a:r>
                      <a:r>
                        <a:rPr lang="sr-Cyrl-R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врсте организације активности: заједничке за све ученике, диференциране по тежини и различите због специфичности узраста и садржаја.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1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 сарадњи са дефектологом, за ученике са </a:t>
                      </a:r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посебним потребама</a:t>
                      </a:r>
                      <a:r>
                        <a:rPr lang="sr-Cyrl-C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обезбиједити континуирану стручну подршку како би се </a:t>
                      </a:r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осигурало адекватна позиција и улога тих ученика у наставном процесу.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сарадњи са стручном службом школе израдити и примјењивати Индивидуални прилагођени програм за ученике са сметњама</a:t>
                      </a:r>
                      <a:r>
                        <a:rPr kumimoji="0" lang="sr-Cyrl-C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развоју </a:t>
                      </a: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обезбиједити им континуирану стручну подршку како би се осигурао</a:t>
                      </a:r>
                      <a:r>
                        <a:rPr kumimoji="0" lang="sr-Cyrl-C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њихов развој и </a:t>
                      </a: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напредовање.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24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ПРИПРЕМАЊЕ ЗА НАСТАВУ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4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Times New Roman"/>
                          <a:ea typeface="Times New Roman"/>
                        </a:rPr>
                        <a:t>Потребно је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редовно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функционално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писмено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припремати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редовну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сваки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предмет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васпитни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одјељенском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заједницом</a:t>
                      </a:r>
                      <a:r>
                        <a:rPr lang="sr-Cyrl-RS" sz="20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</a:rPr>
                        <a:t>ваннаставне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</a:rPr>
                        <a:t>активности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допунску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додатну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секцију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и о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томе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имати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уредну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документацију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садрже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податке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датум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одјељење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наставника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...).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26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исане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припреме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редовну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васпитни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одјељенском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заједницом</a:t>
                      </a:r>
                      <a:r>
                        <a:rPr lang="sr-Cyrl-CS" sz="2000" b="1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sr-Cyrl-CS" sz="2000" b="1" dirty="0">
                          <a:latin typeface="Times New Roman"/>
                          <a:ea typeface="Times New Roman"/>
                        </a:rPr>
                        <a:t>ваннаставне активности </a:t>
                      </a:r>
                      <a:r>
                        <a:rPr lang="sr-Cyrl-CS" sz="2000" dirty="0">
                          <a:latin typeface="Times New Roman"/>
                          <a:ea typeface="Times New Roman"/>
                        </a:rPr>
                        <a:t>(допунску и додатну наставу 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и секције)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треба</a:t>
                      </a: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садрже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 јасно </a:t>
                      </a:r>
                      <a:r>
                        <a:rPr lang="sr-Cyrl-CS" sz="2000" dirty="0">
                          <a:latin typeface="Times New Roman"/>
                          <a:ea typeface="Times New Roman"/>
                        </a:rPr>
                        <a:t>дефинисане </a:t>
                      </a:r>
                      <a:r>
                        <a:rPr lang="sr-Cyrl-CS" sz="2000" b="1" dirty="0">
                          <a:latin typeface="Times New Roman"/>
                          <a:ea typeface="Times New Roman"/>
                        </a:rPr>
                        <a:t>наставне теме и  садржаје </a:t>
                      </a:r>
                      <a:r>
                        <a:rPr lang="sr-Cyrl-CS" sz="2000" b="1" dirty="0" smtClean="0">
                          <a:latin typeface="Times New Roman"/>
                          <a:ea typeface="Times New Roman"/>
                        </a:rPr>
                        <a:t>учења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дидактичко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методичке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елементе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2000" dirty="0">
                          <a:latin typeface="Times New Roman"/>
                          <a:ea typeface="Times New Roman"/>
                        </a:rPr>
                        <a:t>(методе, облике, 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средстава,..)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с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акцентом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sr-Cyrl-CS" sz="2000" b="1" dirty="0">
                          <a:latin typeface="Times New Roman"/>
                          <a:ea typeface="Times New Roman"/>
                        </a:rPr>
                        <a:t>циљеве, задатке и исходе учења 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sr-Cyrl-CS" sz="2000" b="1" dirty="0" smtClean="0">
                          <a:latin typeface="Times New Roman"/>
                          <a:ea typeface="Times New Roman"/>
                        </a:rPr>
                        <a:t>у складу са НПП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sr-Cyrl-CS" sz="2000" dirty="0">
                          <a:latin typeface="Times New Roman"/>
                          <a:ea typeface="Times New Roman"/>
                        </a:rPr>
                        <a:t>као и </a:t>
                      </a:r>
                      <a:r>
                        <a:rPr lang="sr-Cyrl-CS" sz="2000" b="1" dirty="0">
                          <a:latin typeface="Times New Roman"/>
                          <a:ea typeface="Times New Roman"/>
                        </a:rPr>
                        <a:t>начин провјере </a:t>
                      </a:r>
                      <a:r>
                        <a:rPr lang="sr-Cyrl-CS" sz="2000" b="1" dirty="0" smtClean="0">
                          <a:latin typeface="Times New Roman"/>
                          <a:ea typeface="Times New Roman"/>
                        </a:rPr>
                        <a:t>остварености исхода 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(у </a:t>
                      </a:r>
                      <a:r>
                        <a:rPr lang="sr-Cyrl-CS" sz="2000" dirty="0">
                          <a:latin typeface="Times New Roman"/>
                          <a:ea typeface="Times New Roman"/>
                        </a:rPr>
                        <a:t>складу са дидактичко – методичким правилима </a:t>
                      </a:r>
                      <a:r>
                        <a:rPr lang="sr-Cyrl-CS" sz="2000" dirty="0" smtClean="0">
                          <a:latin typeface="Times New Roman"/>
                          <a:ea typeface="Times New Roman"/>
                        </a:rPr>
                        <a:t>).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4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Писане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припреме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треба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прилагођене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структури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одјељења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тј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специфичним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потребама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конкретног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одјељења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садрже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функционално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разрађен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ток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који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усмјерен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процес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достизања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</a:rPr>
                        <a:t>циљева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исходе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учења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кроз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конкретне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активности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наставника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начин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провјере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остварености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исхода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учења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118644"/>
          <a:ext cx="9067800" cy="580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/>
              </a:tblGrid>
              <a:tr h="820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Times New Roman"/>
                          <a:ea typeface="Times New Roman"/>
                        </a:rPr>
                        <a:t>РЕАЛИЗАЦИЈА НАСТАВНОГ ЧАСА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Times New Roman"/>
                          <a:ea typeface="Times New Roman"/>
                        </a:rPr>
                        <a:t>Поштовати дидактичка упуства и </a:t>
                      </a:r>
                      <a:r>
                        <a:rPr lang="sr-Cyrl-CS" sz="1800" b="1" dirty="0" smtClean="0">
                          <a:latin typeface="Times New Roman"/>
                          <a:ea typeface="Times New Roman"/>
                        </a:rPr>
                        <a:t>препорујке које су дате у НПП-У.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97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специфичностима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наставних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садржаја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дефинисаним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исходима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учења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sr-Cyrl-R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НПП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примјењивати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одговарајуће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моделе</a:t>
                      </a: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b="1" i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методе</a:t>
                      </a: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иновативне</a:t>
                      </a: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наставе</a:t>
                      </a: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код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развијали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виши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нивои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когнитивних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способности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разумијевање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примјене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анализа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синтеза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евалуација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); 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избјегло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социјално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љенчарење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мотивисали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усвајање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знања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самим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напредовали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складу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индивидуалним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могућностима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150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Потребно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диференцирано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припремати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задатке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сметњама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развоју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који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брже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савлађују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садржаје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остале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sr-Cyrl-CS" sz="1800" dirty="0">
                          <a:latin typeface="Times New Roman"/>
                          <a:ea typeface="Times New Roman"/>
                        </a:rPr>
                        <a:t> како би се до краја часа 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одржао</a:t>
                      </a:r>
                      <a:r>
                        <a:rPr lang="sr-Cyrl-CS" sz="1800" baseline="0" dirty="0" smtClean="0">
                          <a:latin typeface="Times New Roman"/>
                          <a:ea typeface="Times New Roman"/>
                        </a:rPr>
                        <a:t> продуктиван рад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21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Ученике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унапријед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упознати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циљевима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исходима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/>
                          <a:ea typeface="Times New Roman"/>
                        </a:rPr>
                        <a:t>учења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би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мање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активни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ученици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они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којима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неопходан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додатни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подстицај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мотивисали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рад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усвајање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знања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а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самим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тим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напредовали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складу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индивидуалним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Times New Roman"/>
                        </a:rPr>
                        <a:t>могућностима</a:t>
                      </a:r>
                      <a:r>
                        <a:rPr lang="sr-Cyrl-RS" sz="18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85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Times New Roman"/>
                          <a:ea typeface="Times New Roman"/>
                        </a:rPr>
                        <a:t>РЕАЛИЗАЦИЈА НАСТАВНОГ ЧАСА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3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Рационално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оптимално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планирати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артикулацију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динамику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дефинисаним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исходима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учења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НПП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sr-Cyrl-RS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вршити: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непосредни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увиду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реализацију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сваке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појединачне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активности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ученика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увид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израду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домаће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задаће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увид 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индивидуални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групни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коригова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ње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евенталн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их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греш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endParaRPr lang="sr-Cyrl-RS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 довољно времена предвидјети за могућа питања ученика и давање евентуалних додатних појашњења;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потребно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вршити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функционалну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анализу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урађених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задатака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дакле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након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саопштења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погрешно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урађених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задатака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додатно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објасне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уочили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грешке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кориговали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sr-Cyrl-RS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да што више различитих ученика,  из исте али и различите групе, има могућност да даје, допуњава и коригују дате одговоре;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sr-Cyrl-RS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 ученике подстицати да активно учествују у индивидуалном раду, као и у раду групе, и да прате излагања других како би се избјегла појава пасивности и социјалног љенчарања ученика;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C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прецизно уз употребу показивача вршити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показивање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географској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endParaRPr lang="sr-Cyrl-CS" sz="18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55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Обавезно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активности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сваког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предмета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реализују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конкретном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преношења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активности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једног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предмета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другог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предмета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на мали одмор.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62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Поштовати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школско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звоно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и у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складу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са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тим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временску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динамику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часа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513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Квалитативна и квантитативна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анализа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урађене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писмене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провјере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знања ученика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благовремено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уписивање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оцјена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4"/>
          <a:ext cx="9067800" cy="668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/>
              </a:tblGrid>
              <a:tr h="51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Times New Roman"/>
                          <a:ea typeface="Times New Roman"/>
                        </a:rPr>
                        <a:t>РЕАЛИЗАЦИЈА НАСТАВНОГ ЧАСА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3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навикавати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сједе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дисциплиновано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крећу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понашају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учионици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дозивају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наставника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да 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одговарају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хорски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већ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подизањем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.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05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Подстицати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развој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вјештина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јавног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излагања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окретати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леђа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према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ученицима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приликом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излагања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или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приликом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показивања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географској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59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рачуна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приликом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показивања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географској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служе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показивачем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1800" dirty="0">
                          <a:latin typeface="Times New Roman"/>
                          <a:ea typeface="Times New Roman"/>
                        </a:rPr>
                        <a:t>при том водећи рачуна о јасноћи и прецизности показаних садржаја на 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карти.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9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Приликом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појединачног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саопштавања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1800" dirty="0">
                          <a:latin typeface="Times New Roman"/>
                          <a:ea typeface="Times New Roman"/>
                        </a:rPr>
                        <a:t>ученике навикавати да у току разговора одговарају пуном 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реченицом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неопходно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комплетне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задатаке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прочитати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њихов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поступак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израде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1800" dirty="0">
                          <a:latin typeface="Times New Roman"/>
                          <a:ea typeface="Times New Roman"/>
                        </a:rPr>
                        <a:t>уз јасно описивање математичких поступака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рјешења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истих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.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05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навикавати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систематично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уредно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прегледно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врше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записивање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задатака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кључних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појмова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табли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1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Неопходно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комплетне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задатаке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записати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табли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рјешења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истих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32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ученика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даље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подстицати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развој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вјештина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одговорности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стрпљивости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колегијалности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активног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слушања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што</a:t>
                      </a:r>
                      <a:r>
                        <a:rPr lang="sr-Cyrl-RS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продуктивнијој</a:t>
                      </a:r>
                      <a:r>
                        <a:rPr lang="sr-Cyrl-RS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радној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атмосфери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32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Пожељан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је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српљивији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емпатичнији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топлији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однос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према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ученицима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r-Cyrl-CS" sz="1800" dirty="0">
                          <a:latin typeface="Times New Roman"/>
                          <a:ea typeface="Times New Roman"/>
                        </a:rPr>
                        <a:t>Повратна информација ученицима неопходно је да буде је у виду подстицаја да се евентуална грешка </a:t>
                      </a:r>
                      <a:r>
                        <a:rPr lang="sr-Cyrl-CS" sz="1800" dirty="0" smtClean="0">
                          <a:latin typeface="Times New Roman"/>
                          <a:ea typeface="Times New Roman"/>
                        </a:rPr>
                        <a:t>коригује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05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циљу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растерећења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ђачке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торбе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ученицима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сугерисати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потребне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уџбенике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школски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прибор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тај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купују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свеске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дебелих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корица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А5,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тако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А4</a:t>
                      </a:r>
                      <a:r>
                        <a:rPr lang="sr-Cyrl-R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2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54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ОЦЈЕЊИВАЊА УЧЕНИКА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7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ПОТПУНОСТИ ПОШТОВАТИ ПРАВИЛНИК О ОЦЈЕЊИВАЊУ УЧЕНИКА У ОСНОВНОЈ ШКОЛИ</a:t>
                      </a:r>
                      <a:r>
                        <a:rPr lang="sr-Cyrl-RS" sz="16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b="1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r-Cyrl-RS" sz="1600" b="1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благовремено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планирати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у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одјељенској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књизи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уписати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распоред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писмених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НПП;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благовремено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одјељенској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књизи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уписати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реализацију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писмених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континуи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нуирано</a:t>
                      </a: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вршити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праћењ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провјеравањ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е, мјерење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водити рачуна о методичким и докимолошким парвилима приликом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усменог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писменог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оцјењивања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евидентирања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оцјена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благовремено у одјељенској књизи уписати оцјене након усмене и писмене провјере знања ученика;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водити рачуна о дозвољеном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дневно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седмично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оптерећењ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а;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sr-Cyrl-R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није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дозвољено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непрописно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преправљање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sr-Cyrl-C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кориговање оцјена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sr-Cyrl-RS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Cyrl-RS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нису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дозвољене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знаковима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(., +, -,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отворени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датуми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датума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знаковима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П,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Л;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као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бројчана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оцјена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описне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нпр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sr-Cyrl-R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обар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(3)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...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21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Провјеравање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постигнућа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неопходно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је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СКЛАДУ СА ДЕФИНИСАНИМ ИСХОДИМА УЧЕЊА У ВАЖЕЋЕМ НПП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en-US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к">
  <a:themeElements>
    <a:clrScheme name="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1226</TotalTime>
  <Words>1870</Words>
  <Application>Microsoft Office PowerPoint</Application>
  <PresentationFormat>On-screen Show (4:3)</PresentationFormat>
  <Paragraphs>107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Ток</vt:lpstr>
      <vt:lpstr>Acrobat Document</vt:lpstr>
      <vt:lpstr>Document</vt:lpstr>
      <vt:lpstr>ПРЕПОРУКЕ НА ОСНОВУ ЗАПАЖАЊА  СА ИЗВРШЕНИХ УВИДА У РАД НАСТАВНИКА ЗА УНАПРЕЂЕЊЕ НАСТАВНОГ ПРОЦЕСА </vt:lpstr>
      <vt:lpstr>Организација  и реализација  васпитно - образовног рада наставника </vt:lpstr>
      <vt:lpstr> НАСТАВНИХ САДРЖАЈА  </vt:lpstr>
      <vt:lpstr> НАСТАВНИХ САДРЖАЈА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Огледни час </vt:lpstr>
      <vt:lpstr>ЗАКЉУЧАК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Слајд 1</dc:title>
  <dc:creator>Sladja</dc:creator>
  <cp:lastModifiedBy>Marinko Savic</cp:lastModifiedBy>
  <cp:revision>81</cp:revision>
  <dcterms:created xsi:type="dcterms:W3CDTF">2013-08-03T21:34:47Z</dcterms:created>
  <dcterms:modified xsi:type="dcterms:W3CDTF">2015-09-01T13:16:25Z</dcterms:modified>
</cp:coreProperties>
</file>